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283" r:id="rId2"/>
    <p:sldId id="3661" r:id="rId3"/>
    <p:sldId id="3662" r:id="rId4"/>
    <p:sldId id="3895" r:id="rId5"/>
    <p:sldId id="3896" r:id="rId6"/>
    <p:sldId id="3897" r:id="rId7"/>
    <p:sldId id="3898" r:id="rId8"/>
    <p:sldId id="3899" r:id="rId9"/>
    <p:sldId id="3900" r:id="rId10"/>
    <p:sldId id="3901" r:id="rId11"/>
    <p:sldId id="3902" r:id="rId12"/>
    <p:sldId id="3903" r:id="rId13"/>
    <p:sldId id="3904" r:id="rId14"/>
    <p:sldId id="3905" r:id="rId15"/>
    <p:sldId id="3906" r:id="rId16"/>
    <p:sldId id="3907" r:id="rId17"/>
    <p:sldId id="3908" r:id="rId18"/>
    <p:sldId id="3909" r:id="rId19"/>
    <p:sldId id="3910" r:id="rId20"/>
    <p:sldId id="3911" r:id="rId21"/>
    <p:sldId id="3912" r:id="rId22"/>
    <p:sldId id="3913" r:id="rId23"/>
    <p:sldId id="3914" r:id="rId24"/>
    <p:sldId id="3893" r:id="rId25"/>
    <p:sldId id="3415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FF00"/>
    <a:srgbClr val="000099"/>
    <a:srgbClr val="80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04" autoAdjust="0"/>
  </p:normalViewPr>
  <p:slideViewPr>
    <p:cSldViewPr showGuides="1">
      <p:cViewPr varScale="1">
        <p:scale>
          <a:sx n="89" d="100"/>
          <a:sy n="89" d="100"/>
        </p:scale>
        <p:origin x="855" y="60"/>
      </p:cViewPr>
      <p:guideLst>
        <p:guide orient="horz" pos="2160"/>
        <p:guide pos="29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1D9C68C-55B9-4556-B784-73AD87EA0F7E}" type="datetimeFigureOut">
              <a:rPr lang="en-US"/>
              <a:pPr>
                <a:defRPr/>
              </a:pPr>
              <a:t>26-Apr-20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C27DE9C-CA12-4C13-85BE-89565F018C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958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936BC-3BC5-400F-8CDE-D531EBC57DD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055141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995AC-EA18-410B-88DE-F1591992326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4607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2684A-3E3F-4217-9CB3-3874E15AE6B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994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9A4E1-6762-4C4F-9DBC-254B4AA3879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73677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0ECBA-F1F2-42FD-AD5D-E9D3C2D0F9B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1378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FE5BF-0BA4-444E-A662-91F83D3E54F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3305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37ACE-7171-4897-B1AC-B122FDDE146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288724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60E48-96B8-4CA4-8EAD-B3070D0D373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02997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71D88-E8FF-4935-9283-7BD2C875D64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589209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9EF8D-9C7E-43CA-9A00-B561E9A4FAB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108880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5FA14-C6F7-4E32-BD22-DF5072A0A6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28164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826620C-CF50-41EC-B2F0-C0FEE35B2D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66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66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duas.org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463550" y="228600"/>
            <a:ext cx="8147050" cy="57150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003399"/>
              </a:gs>
              <a:gs pos="50000">
                <a:srgbClr val="001847"/>
              </a:gs>
              <a:gs pos="100000">
                <a:srgbClr val="003399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1295400" y="5486400"/>
            <a:ext cx="6553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i="1">
                <a:solidFill>
                  <a:srgbClr val="FFFF00"/>
                </a:solidFill>
              </a:rPr>
              <a:t>(Arabic text along with English Translation and Transliteration)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28600" y="923925"/>
            <a:ext cx="8686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Trebuchet MS" pitchFamily="34" charset="0"/>
              </a:rPr>
              <a:t>Ramadan daily </a:t>
            </a:r>
            <a:r>
              <a:rPr lang="en-US" sz="6000" b="1" dirty="0" err="1">
                <a:solidFill>
                  <a:srgbClr val="FFFF00"/>
                </a:solidFill>
                <a:latin typeface="Trebuchet MS" pitchFamily="34" charset="0"/>
              </a:rPr>
              <a:t>Dua’a</a:t>
            </a:r>
            <a:endParaRPr lang="en-US" sz="4800" b="1" dirty="0">
              <a:solidFill>
                <a:srgbClr val="FFFF00"/>
              </a:solidFill>
              <a:latin typeface="Trebuchet MS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351836" y="1892237"/>
            <a:ext cx="651652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ar-SA" sz="8000" dirty="0">
                <a:solidFill>
                  <a:srgbClr val="FFFF00"/>
                </a:solidFill>
                <a:latin typeface="Arabic Typesetting" panose="03020402040406030203" pitchFamily="66" charset="-78"/>
                <a:ea typeface="Arial Unicode MS" pitchFamily="34" charset="-128"/>
                <a:cs typeface="Arabic Typesetting" panose="03020402040406030203" pitchFamily="66" charset="-78"/>
              </a:rPr>
              <a:t>اللّهُمَّ ارْزُقْنِي حَجَّ بَيْتِكَ الْحَرَامِ</a:t>
            </a:r>
            <a:endParaRPr lang="en-US" sz="8000" dirty="0">
              <a:solidFill>
                <a:srgbClr val="FFFF00"/>
              </a:solidFill>
              <a:latin typeface="Arabic Typesetting" panose="03020402040406030203" pitchFamily="66" charset="-78"/>
              <a:ea typeface="Arial Unicode MS" pitchFamily="34" charset="-128"/>
              <a:cs typeface="Arabic Typesetting" panose="03020402040406030203" pitchFamily="66" charset="-78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295400" y="4162425"/>
            <a:ext cx="6629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FFFF00"/>
                </a:solidFill>
              </a:rPr>
              <a:t>Sayyid Ibn Tawus has narrated that Imam al-Sadiq and Imam al-Kazim (a.s) instructed that the following supplication is advisably said after each and every obligatory prayer all over the month of Ramadan</a:t>
            </a:r>
          </a:p>
        </p:txBody>
      </p:sp>
      <p:sp>
        <p:nvSpPr>
          <p:cNvPr id="2" name="Rectangle 1"/>
          <p:cNvSpPr/>
          <p:nvPr/>
        </p:nvSpPr>
        <p:spPr>
          <a:xfrm>
            <a:off x="914400" y="2990671"/>
            <a:ext cx="7467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3600" b="1" i="1" dirty="0">
                <a:solidFill>
                  <a:srgbClr val="FFFF00"/>
                </a:solidFill>
                <a:latin typeface="Trebuchet MS" pitchFamily="34" charset="0"/>
              </a:rPr>
              <a:t>Allahummar-zuqni Hajja Baytikal-Haram</a:t>
            </a:r>
            <a:endParaRPr lang="en-GB" sz="4000" b="1" i="1" dirty="0">
              <a:solidFill>
                <a:srgbClr val="FFFF00"/>
              </a:solidFill>
              <a:latin typeface="Trebuchet MS" pitchFamily="34" charset="0"/>
            </a:endParaRPr>
          </a:p>
        </p:txBody>
      </p:sp>
      <p:pic>
        <p:nvPicPr>
          <p:cNvPr id="11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28600"/>
            <a:ext cx="2622550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36525" y="5857875"/>
            <a:ext cx="8888413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100" b="1" dirty="0">
                <a:solidFill>
                  <a:srgbClr val="000066"/>
                </a:solidFill>
              </a:rPr>
              <a:t>For any errors / comments please write to: duas.org@gmail.com</a:t>
            </a:r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Kindly recite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Sūrat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al-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Fātiḥah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for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Marhumeen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of all those who have worked towards making this small work possible.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72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وَفِي جَمِيعِ حَوَائِجِ الدُّنْيَا وَالأخِرَةِ فَكُنْ لِي</a:t>
            </a:r>
            <a:endParaRPr lang="en-US" sz="72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and (please) stand for me in all of my needs for this worldly life and the Next World.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اور (براہ کرم) دنیاوی زندگی اور اگلی دنیا کے لئے اپنی تمام ضروریات میں میرے لئے کھڑے ہوں۔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4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endParaRPr lang="it-IT" sz="24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400" b="1" i="1" dirty="0">
                <a:solidFill>
                  <a:srgbClr val="000066"/>
                </a:solidFill>
                <a:ea typeface="MS Mincho" pitchFamily="49" charset="-128"/>
              </a:rPr>
              <a:t>wafi jami’i hawa`ijid-dunya wal-akhirati fakun li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81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8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اللّهُمَّ إنِّي أَسْأَلُكَ فِي مَا تَقْضِي وَتُقَدِّرُ</a:t>
            </a:r>
            <a:endParaRPr lang="en-US" sz="8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3622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O </a:t>
            </a:r>
            <a:r>
              <a:rPr lang="en-US" sz="2800" b="1" kern="1200" dirty="0" err="1">
                <a:ea typeface="MS Mincho" pitchFamily="49" charset="-128"/>
              </a:rPr>
              <a:t>Allāh</a:t>
            </a:r>
            <a:r>
              <a:rPr lang="en-US" sz="2800" b="1" kern="1200" dirty="0">
                <a:ea typeface="MS Mincho" pitchFamily="49" charset="-128"/>
              </a:rPr>
              <a:t>: I beseech You regarding that which You decide and determine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اے اللہ: میں آپ سے التجا کرتا ہوں کہ اس کے بارے میں جو آپ فیصلہ کرتے ہیں اور طے کرتے ہیں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allahumma inni as`aluka fi ma taqdi watuqaddir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72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مِنْ الأمْرِ الْمَحْتُومِ فِي لَيْلَةِ الْقَدْرِ</a:t>
            </a:r>
            <a:endParaRPr lang="en-US" sz="72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-13398" y="2514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from the inevitable decisions that You make on the Grand Night—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یہ تقدیر کی رات ناگزیر ہے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minal-amril-mahtumi fi laylatil-qadr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72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مِنَ الْقَضَاءِ الَّذِي لا يُرَدُّ وَلا يُبَدَّلُ</a:t>
            </a:r>
            <a:endParaRPr lang="en-US" sz="72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-2512" y="23622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decisions that are neither retreated nor altered—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ایسے فیصلے جو نہ تو پیچھے ہٹتے ہیں اور نہ ہی تبدیل ہوجاتے ہیں۔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minal-qadha`il-ladhi la yuraddu wala yubaddal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72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أَنْ تَكْتُبَنِي مِنْ حُجَّاجِ بَيْتِكَ الْحَرَامِ</a:t>
            </a:r>
            <a:endParaRPr lang="en-US" sz="72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514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that You may include me with the pilgrims to Your Holy House,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کہ آپ مجھے اپنے مقدس گھر</a:t>
            </a:r>
            <a:br>
              <a:rPr lang="ur-PK" sz="2800" b="1" dirty="0"/>
            </a:br>
            <a:r>
              <a:rPr lang="ur-PK" sz="2800" b="1" dirty="0"/>
              <a:t>جانے والے زائرین کے ساتھ شامل کریں ،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an taktubani min hujjaji baytikal-haram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72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الْمَبْرُورِ حَجُّهُمُ</a:t>
            </a:r>
            <a:endParaRPr lang="en-US" sz="72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6200" y="22860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whose pilgrimage is admitted by You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جس کی زیارت آپ کے ذریعہ کی گئی ہے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al-mabruri hajjuhum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72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الْمَشْكُورِ سَعْيُهُمُ</a:t>
            </a:r>
            <a:endParaRPr lang="en-US" sz="72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-3349" y="24384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and whose efforts are thankfully accepted by You,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اور جن کی کاوشوں کا شکریہ آپ نے قبول کیا ،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al-mashkuri sa’yuhum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72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الْمَغْفُورِ ذُنُوبُهُمُ</a:t>
            </a:r>
            <a:endParaRPr lang="en-US" sz="72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4384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and whose sins are forgiven by You,</a:t>
            </a:r>
          </a:p>
          <a:p>
            <a:pPr marL="342900" indent="-342900" eaLnBrk="1" hangingPunct="1">
              <a:defRPr/>
            </a:pPr>
            <a:endParaRPr lang="en-US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b="1" kern="1200" dirty="0">
              <a:ea typeface="MS Mincho" pitchFamily="49" charset="-128"/>
            </a:endParaRPr>
          </a:p>
          <a:p>
            <a:r>
              <a:rPr lang="ur-PK" b="1" dirty="0"/>
              <a:t>اور جن کے گناہوں کو آپ نے معاف کیا ،</a:t>
            </a:r>
          </a:p>
          <a:p>
            <a:br>
              <a:rPr lang="ur-PK" dirty="0"/>
            </a:b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al-maghfuri dhunubuhum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8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الْمُكَفَّرِ عَنْهُمْ سَيِّئَاتُهُمْ</a:t>
            </a:r>
            <a:endParaRPr lang="en-US" sz="8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and whose offenses are pardoned by You,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اور جن کے جرائم سے معافی مل جاتی ہے ،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al-mukaffari `anhum sayyi`atuhum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8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وَاجْعَلْ فِي مَا تَقْضِي وَتُقَدِّرُ</a:t>
            </a:r>
            <a:endParaRPr lang="en-US" sz="8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3622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and that You, also within Your determined decisions,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اور یہ کہ آپ بھی ، اپنے طے شدہ فیصلوں میں ،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waj-`al fi ma taqdi watuqaddir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</p:spPr>
        <p:txBody>
          <a:bodyPr/>
          <a:lstStyle/>
          <a:p>
            <a:pPr rtl="1" eaLnBrk="1" hangingPunct="1">
              <a:lnSpc>
                <a:spcPts val="9000"/>
              </a:lnSpc>
              <a:defRPr/>
            </a:pPr>
            <a:r>
              <a:rPr lang="ar-SA" sz="8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صَلِّ عَلَى مُحَمَّدٍ وَ آلِ مُحَمَّد</a:t>
            </a:r>
            <a:endParaRPr lang="en-US" sz="8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O' </a:t>
            </a:r>
            <a:r>
              <a:rPr lang="en-US" sz="2800" b="1" kern="1200" dirty="0" err="1">
                <a:ea typeface="MS Mincho" pitchFamily="49" charset="-128"/>
              </a:rPr>
              <a:t>Allāh</a:t>
            </a:r>
            <a:r>
              <a:rPr lang="en-US" sz="2800" b="1" kern="1200" dirty="0">
                <a:ea typeface="MS Mincho" pitchFamily="49" charset="-128"/>
              </a:rPr>
              <a:t> send Your blessings on Muhammad and the family of Muhammad.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r>
              <a:rPr lang="ar-SA" altLang="en-US" sz="2800" b="1" dirty="0">
                <a:latin typeface="Alvi Nastaleeq" pitchFamily="2" charset="0"/>
              </a:rPr>
              <a:t>اے الله! رحمت فرما محمد وآل محمد پر 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3076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fi-FI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fi-FI" sz="2800" b="1" i="1" dirty="0">
                <a:solidFill>
                  <a:srgbClr val="000066"/>
                </a:solidFill>
                <a:ea typeface="MS Mincho" pitchFamily="49" charset="-128"/>
              </a:rPr>
              <a:t>allahumma salli `ala muhammadin wa ali muhammadin</a:t>
            </a:r>
          </a:p>
        </p:txBody>
      </p:sp>
      <p:sp>
        <p:nvSpPr>
          <p:cNvPr id="3077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3078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8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أَنْ تُطِيلَ عُمْرَي</a:t>
            </a:r>
            <a:endParaRPr lang="en-US" sz="8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4384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that You decide for me a long life,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کہ تم میرے لئے لمبی عمر کا فیصلہ کرو ،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an tutila `umri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8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وَتُوَسِّعَ عَلَيَّ رِزْقِي</a:t>
            </a:r>
            <a:endParaRPr lang="en-US" sz="8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-76200" y="2514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and expansive sustenance,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اور بہت زیادہ رزق ،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it-IT" sz="3200" b="1" i="1" dirty="0">
                <a:solidFill>
                  <a:srgbClr val="000066"/>
                </a:solidFill>
                <a:ea typeface="MS Mincho" pitchFamily="49" charset="-128"/>
              </a:rPr>
              <a:t>watuwassi’a `alayya rizqi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72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وَتُؤَدِّيَ عَنِّي أَمَانَتِي وَدَيْنِي</a:t>
            </a:r>
            <a:endParaRPr lang="en-US" sz="72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8100" y="23622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and that You help me fulfill my trusts and settle my debts,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اور یہ کہ آپ میری امانتوں کو پورا کرنے اور قرض ادا کرنے میں میری مدد کریں ،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watu`addiya `anni amanati wadayni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ur-PK" sz="2400" dirty="0"/>
              <a:t>آمين یا</a:t>
            </a:r>
            <a:br>
              <a:rPr lang="ur-PK" sz="2400" dirty="0"/>
            </a:br>
            <a:br>
              <a:rPr lang="ur-PK" sz="2400" dirty="0"/>
            </a:br>
            <a:r>
              <a:rPr lang="ur-PK" sz="2400" dirty="0"/>
              <a:t>رب العالمين</a:t>
            </a:r>
            <a:br>
              <a:rPr lang="ur-PK" sz="2400" dirty="0"/>
            </a:br>
            <a:br>
              <a:rPr lang="ur-PK" sz="2400" dirty="0"/>
            </a:br>
            <a:endParaRPr lang="en-US" sz="24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895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So be it, O the Lord of the worlds.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تو اے جہان کے پروردگار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it-IT" sz="3200" b="1" i="1" dirty="0">
                <a:solidFill>
                  <a:srgbClr val="000066"/>
                </a:solidFill>
                <a:ea typeface="MS Mincho" pitchFamily="49" charset="-128"/>
              </a:rPr>
              <a:t>Amin ya rabe allameen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66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صَلِّ عَلَى مُحَمَّدٍ وَ آلِ مُحَمَّد</a:t>
            </a:r>
            <a:endParaRPr lang="en-US" sz="66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0982" y="2514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400" b="1" kern="1200" dirty="0">
                <a:ea typeface="MS Mincho" pitchFamily="49" charset="-128"/>
              </a:rPr>
              <a:t>O' </a:t>
            </a:r>
            <a:r>
              <a:rPr lang="en-US" sz="2400" b="1" kern="1200" dirty="0" err="1">
                <a:ea typeface="MS Mincho" pitchFamily="49" charset="-128"/>
              </a:rPr>
              <a:t>Allāh</a:t>
            </a:r>
            <a:r>
              <a:rPr lang="en-US" sz="2400" b="1" kern="1200" dirty="0">
                <a:ea typeface="MS Mincho" pitchFamily="49" charset="-128"/>
              </a:rPr>
              <a:t> send Your blessings on Muhammad and the family of Muhammad.</a:t>
            </a:r>
          </a:p>
          <a:p>
            <a:pPr marL="342900" indent="-342900" eaLnBrk="1" hangingPunct="1">
              <a:defRPr/>
            </a:pPr>
            <a:endParaRPr lang="en-US" sz="2400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r>
              <a:rPr lang="ar-SA" altLang="en-US" sz="2400" b="1" dirty="0">
                <a:latin typeface="Alvi Nastaleeq" pitchFamily="2" charset="0"/>
              </a:rPr>
              <a:t>اے الله! رحمت فرما محمد وآل محمد پر </a:t>
            </a:r>
          </a:p>
          <a:p>
            <a:pPr marL="342900" indent="-342900" eaLnBrk="1" hangingPunct="1">
              <a:defRPr/>
            </a:pPr>
            <a:endParaRPr lang="en-US" sz="2400" b="1" kern="1200" dirty="0">
              <a:ea typeface="MS Mincho" pitchFamily="49" charset="-128"/>
            </a:endParaRPr>
          </a:p>
        </p:txBody>
      </p:sp>
      <p:sp>
        <p:nvSpPr>
          <p:cNvPr id="19460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i-FI" sz="3200" b="1" i="1" dirty="0">
                <a:solidFill>
                  <a:srgbClr val="000066"/>
                </a:solidFill>
                <a:ea typeface="MS Mincho" pitchFamily="49" charset="-128"/>
              </a:rPr>
              <a:t>allahumma salli `ala muhammadin wa ali muhammadin</a:t>
            </a:r>
          </a:p>
        </p:txBody>
      </p:sp>
      <p:sp>
        <p:nvSpPr>
          <p:cNvPr id="19461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19462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0"/>
          <p:cNvSpPr txBox="1">
            <a:spLocks noChangeArrowheads="1"/>
          </p:cNvSpPr>
          <p:nvPr/>
        </p:nvSpPr>
        <p:spPr bwMode="auto">
          <a:xfrm>
            <a:off x="304800" y="228600"/>
            <a:ext cx="85344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SA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20483" name="AutoShape 2"/>
          <p:cNvSpPr>
            <a:spLocks noChangeArrowheads="1"/>
          </p:cNvSpPr>
          <p:nvPr/>
        </p:nvSpPr>
        <p:spPr bwMode="auto">
          <a:xfrm>
            <a:off x="611188" y="1196975"/>
            <a:ext cx="7993062" cy="4608513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003399"/>
              </a:gs>
              <a:gs pos="50000">
                <a:srgbClr val="001847"/>
              </a:gs>
              <a:gs pos="100000">
                <a:srgbClr val="003399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4" name="Text Box 10"/>
          <p:cNvSpPr txBox="1">
            <a:spLocks noChangeArrowheads="1"/>
          </p:cNvSpPr>
          <p:nvPr/>
        </p:nvSpPr>
        <p:spPr bwMode="auto">
          <a:xfrm>
            <a:off x="304800" y="228600"/>
            <a:ext cx="4267200" cy="36671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  <p:sp>
        <p:nvSpPr>
          <p:cNvPr id="20485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685800" y="3149600"/>
            <a:ext cx="7772400" cy="1143000"/>
          </a:xfrm>
        </p:spPr>
        <p:txBody>
          <a:bodyPr/>
          <a:lstStyle/>
          <a:p>
            <a:pPr eaLnBrk="1" hangingPunct="1"/>
            <a:r>
              <a:rPr lang="en-US" sz="6000" b="1">
                <a:solidFill>
                  <a:srgbClr val="FFFF00"/>
                </a:solidFill>
              </a:rPr>
              <a:t>Please recite  </a:t>
            </a:r>
            <a:br>
              <a:rPr lang="en-US" sz="6000" b="1">
                <a:solidFill>
                  <a:srgbClr val="FFFF00"/>
                </a:solidFill>
              </a:rPr>
            </a:br>
            <a:r>
              <a:rPr lang="en-US" sz="6000" b="1">
                <a:solidFill>
                  <a:srgbClr val="FFFF00"/>
                </a:solidFill>
              </a:rPr>
              <a:t>Sūrat al-Fātiḥah</a:t>
            </a:r>
            <a:br>
              <a:rPr lang="en-US" sz="6000" b="1">
                <a:solidFill>
                  <a:srgbClr val="FFFF00"/>
                </a:solidFill>
              </a:rPr>
            </a:br>
            <a:r>
              <a:rPr lang="en-US" sz="6000" b="1">
                <a:solidFill>
                  <a:srgbClr val="FFFF00"/>
                </a:solidFill>
              </a:rPr>
              <a:t>for</a:t>
            </a:r>
            <a:br>
              <a:rPr lang="en-US" sz="6000" b="1">
                <a:solidFill>
                  <a:srgbClr val="FFFF00"/>
                </a:solidFill>
              </a:rPr>
            </a:br>
            <a:r>
              <a:rPr lang="en-US" sz="6000" b="1">
                <a:solidFill>
                  <a:srgbClr val="FFFF00"/>
                </a:solidFill>
              </a:rPr>
              <a:t>ALL MARHUMEEN</a:t>
            </a:r>
            <a:br>
              <a:rPr lang="en-US" sz="6000" b="1">
                <a:solidFill>
                  <a:srgbClr val="FFFF00"/>
                </a:solidFill>
              </a:rPr>
            </a:br>
            <a:endParaRPr lang="en-GB" sz="6000" b="1">
              <a:solidFill>
                <a:srgbClr val="FFFF00"/>
              </a:solidFill>
            </a:endParaRPr>
          </a:p>
        </p:txBody>
      </p:sp>
      <p:pic>
        <p:nvPicPr>
          <p:cNvPr id="7" name="Picture 1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370428"/>
            <a:ext cx="1828800" cy="435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36525" y="5857875"/>
            <a:ext cx="8888413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100" b="1" dirty="0">
                <a:solidFill>
                  <a:srgbClr val="000066"/>
                </a:solidFill>
              </a:rPr>
              <a:t>For any errors / comments please write to: duas.org@gmail.com</a:t>
            </a:r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Kindly recite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Sūrat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al-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Fātiḥah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for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Marhumeen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of all those who have worked towards making this small work possible.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8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بِسْمِ اللَّهِ </a:t>
            </a:r>
            <a:r>
              <a:rPr lang="ar-SA" sz="8000" kern="1200" dirty="0" err="1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الرَّحْمَٰنِ</a:t>
            </a:r>
            <a:r>
              <a:rPr lang="ar-SA" sz="8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 الرَّحِيمِ</a:t>
            </a:r>
            <a:endParaRPr lang="en-US" sz="8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-76200" y="22860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In the Name of </a:t>
            </a:r>
            <a:r>
              <a:rPr lang="en-US" sz="2800" b="1" kern="1200" dirty="0" err="1">
                <a:ea typeface="MS Mincho" pitchFamily="49" charset="-128"/>
              </a:rPr>
              <a:t>Allāh</a:t>
            </a:r>
            <a:r>
              <a:rPr lang="en-US" sz="2800" b="1" kern="1200" dirty="0">
                <a:ea typeface="MS Mincho" pitchFamily="49" charset="-128"/>
              </a:rPr>
              <a:t>, </a:t>
            </a:r>
          </a:p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the All-merciful, the All-compassionate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r>
              <a:rPr lang="ar-SA" altLang="en-US" sz="2800" b="1" dirty="0">
                <a:latin typeface="Alvi Nastaleeq" pitchFamily="2" charset="0"/>
              </a:rPr>
              <a:t>عظیم اور دائمی رحمتوں والے خدا کے نام سے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4100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fi-FI" sz="32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fi-FI" sz="3200" b="1" i="1" dirty="0">
                <a:solidFill>
                  <a:srgbClr val="000066"/>
                </a:solidFill>
                <a:ea typeface="MS Mincho" pitchFamily="49" charset="-128"/>
              </a:rPr>
              <a:t>bis-mil-lahir-rah-mnir-rahim</a:t>
            </a:r>
          </a:p>
        </p:txBody>
      </p:sp>
      <p:sp>
        <p:nvSpPr>
          <p:cNvPr id="4101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4102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72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اللّهُمَّ ارْزُقْنِي حَجَّ بَيْتِكَ الْحَرَامِ</a:t>
            </a:r>
            <a:endParaRPr lang="en-US" sz="72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5146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O </a:t>
            </a:r>
            <a:r>
              <a:rPr lang="en-US" sz="2800" b="1" kern="1200" dirty="0" err="1">
                <a:ea typeface="MS Mincho" pitchFamily="49" charset="-128"/>
              </a:rPr>
              <a:t>Allāh</a:t>
            </a:r>
            <a:r>
              <a:rPr lang="en-US" sz="2800" b="1" kern="1200" dirty="0">
                <a:ea typeface="MS Mincho" pitchFamily="49" charset="-128"/>
              </a:rPr>
              <a:t>: (please) confer upon me with the grace of pilgrimage to Your Holy House,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اے اللہ: (براہ کرم) مجھے اپنے مقدس گھر میں زیارت کے فضل سے نوازا ،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allahummar-zuqni hajja baytikal-haram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8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فِي عَامِي هذَا وَفِي كُلِّ عَامٍ</a:t>
            </a:r>
            <a:endParaRPr lang="en-US" sz="8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8100" y="23622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b="1" kern="1200" dirty="0">
                <a:ea typeface="MS Mincho" pitchFamily="49" charset="-128"/>
              </a:rPr>
              <a:t>in this year and every year</a:t>
            </a:r>
          </a:p>
          <a:p>
            <a:pPr marL="342900" indent="-342900" eaLnBrk="1" hangingPunct="1">
              <a:defRPr/>
            </a:pPr>
            <a:endParaRPr lang="en-US" b="1" kern="1200" dirty="0">
              <a:ea typeface="MS Mincho" pitchFamily="49" charset="-128"/>
            </a:endParaRPr>
          </a:p>
          <a:p>
            <a:r>
              <a:rPr lang="ur-PK" b="1" dirty="0"/>
              <a:t>اس سال میں اور ہر سال</a:t>
            </a:r>
          </a:p>
          <a:p>
            <a:br>
              <a:rPr lang="ur-PK" dirty="0"/>
            </a:br>
            <a:endParaRPr lang="en-US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fi `ami hadha wafi kulli `am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72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مَا أَبْقَيْتَنِي فِي يُسْرٍ مِنْكَ وَعَافِيَةٍ وَسَعَةِ رِزْقٍ</a:t>
            </a:r>
            <a:endParaRPr lang="en-US" sz="72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209800"/>
            <a:ext cx="9144000" cy="22098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as long as You keep me alive, with easiness, good health, and expansive sustenance from You.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جب تک کہ آپ مجھے آسانی سے ، اچھی صحت اور آپ سے رزق بخش روزی کے ساتھ زندہ رکھیں گے۔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ma abqaytani fi yusrin minka wa’afiyatin wasa’ati rizq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72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وَلا تُخْلِنِي مِنْ تِلْكَ الْمَوَاقِفِ الْكَرِيمَةِ</a:t>
            </a:r>
            <a:endParaRPr lang="en-US" sz="72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4384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and do not deprive me of these noble situations,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اور ان عظیم حالات سے مجھے محروم نہ کریں ،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wala tukhlini min tilkal-mawaqifil-karimah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8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وَالْمَشَاهِدِ الشَّرِيفَةِ</a:t>
            </a:r>
            <a:endParaRPr lang="en-US" sz="8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-76200" y="22860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and holy places,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اور مقدس مقامات ،</a:t>
            </a:r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wal-mashahidish-sharifah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9144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72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وَزِيَارَةِ قَبْرِ نَبِيِّكَ صَلَوَاتُكَ عَلَيْهِ وَآلِهِ</a:t>
            </a:r>
            <a:endParaRPr lang="en-US" sz="72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04800" y="2362200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b="1" kern="1200" dirty="0">
                <a:ea typeface="MS Mincho" pitchFamily="49" charset="-128"/>
              </a:rPr>
              <a:t>and visiting the tomb of Your Prophet—may Your blessings be upon him and his Household;</a:t>
            </a:r>
          </a:p>
          <a:p>
            <a:pPr marL="342900" indent="-342900" eaLnBrk="1" hangingPunct="1">
              <a:defRPr/>
            </a:pPr>
            <a:endParaRPr lang="en-US" sz="2800" b="1" kern="1200" dirty="0">
              <a:ea typeface="MS Mincho" pitchFamily="49" charset="-128"/>
            </a:endParaRPr>
          </a:p>
          <a:p>
            <a:r>
              <a:rPr lang="ur-PK" sz="2800" b="1" dirty="0"/>
              <a:t>اور آپ کے نبی کی قبر کی زیارت کرنا</a:t>
            </a:r>
          </a:p>
          <a:p>
            <a:br>
              <a:rPr lang="ur-PK" sz="2800" dirty="0"/>
            </a:br>
            <a:endParaRPr lang="ur-PK" sz="2800" dirty="0"/>
          </a:p>
          <a:p>
            <a:br>
              <a:rPr lang="ur-PK" sz="2800" dirty="0"/>
            </a:br>
            <a:endParaRPr lang="en-US" sz="2800" b="1" kern="1200" dirty="0">
              <a:ea typeface="MS Mincho" pitchFamily="49" charset="-128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0" y="4846638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it-IT" sz="2800" b="1" i="1" dirty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it-IT" sz="2800" b="1" i="1" dirty="0">
                <a:solidFill>
                  <a:srgbClr val="000066"/>
                </a:solidFill>
                <a:ea typeface="MS Mincho" pitchFamily="49" charset="-128"/>
              </a:rPr>
              <a:t>waziyarati qabri nabiyyika salawatuka `alayhi wa-alih</a:t>
            </a:r>
          </a:p>
        </p:txBody>
      </p:sp>
      <p:sp>
        <p:nvSpPr>
          <p:cNvPr id="512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ar-SA" sz="1600" b="1">
                <a:solidFill>
                  <a:srgbClr val="FFFF99"/>
                </a:solidFill>
                <a:latin typeface="Trebuchet MS" pitchFamily="34" charset="0"/>
              </a:rPr>
              <a:t>دعاء لكل يوم من ايام رمضان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0" y="0"/>
            <a:ext cx="4610100" cy="336550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1847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600" b="1">
                <a:solidFill>
                  <a:srgbClr val="FFFF99"/>
                </a:solidFill>
                <a:latin typeface="Trebuchet MS" pitchFamily="34" charset="0"/>
              </a:rPr>
              <a:t>Ramadan daily Dua’a</a:t>
            </a:r>
          </a:p>
        </p:txBody>
      </p:sp>
    </p:spTree>
    <p:extLst>
      <p:ext uri="{BB962C8B-B14F-4D97-AF65-F5344CB8AC3E}">
        <p14:creationId xmlns:p14="http://schemas.microsoft.com/office/powerpoint/2010/main" val="55053190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15325</TotalTime>
  <Words>1136</Words>
  <Application>Microsoft Office PowerPoint</Application>
  <PresentationFormat>On-screen Show (4:3)</PresentationFormat>
  <Paragraphs>231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Alvi Nastaleeq</vt:lpstr>
      <vt:lpstr>Arabic Typesetting</vt:lpstr>
      <vt:lpstr>Arial</vt:lpstr>
      <vt:lpstr>Calibri</vt:lpstr>
      <vt:lpstr>Trebuchet MS</vt:lpstr>
      <vt:lpstr>Default Design</vt:lpstr>
      <vt:lpstr>PowerPoint Presentation</vt:lpstr>
      <vt:lpstr>اَللَّهُمَّ صَلِّ عَلَى مُحَمَّدٍ وَ آلِ مُحَمَّد</vt:lpstr>
      <vt:lpstr>بِسْمِ اللَّهِ الرَّحْمَٰنِ الرَّحِيمِ</vt:lpstr>
      <vt:lpstr>اللّهُمَّ ارْزُقْنِي حَجَّ بَيْتِكَ الْحَرَامِ</vt:lpstr>
      <vt:lpstr>فِي عَامِي هذَا وَفِي كُلِّ عَامٍ</vt:lpstr>
      <vt:lpstr>مَا أَبْقَيْتَنِي فِي يُسْرٍ مِنْكَ وَعَافِيَةٍ وَسَعَةِ رِزْقٍ</vt:lpstr>
      <vt:lpstr>وَلا تُخْلِنِي مِنْ تِلْكَ الْمَوَاقِفِ الْكَرِيمَةِ</vt:lpstr>
      <vt:lpstr>وَالْمَشَاهِدِ الشَّرِيفَةِ</vt:lpstr>
      <vt:lpstr>وَزِيَارَةِ قَبْرِ نَبِيِّكَ صَلَوَاتُكَ عَلَيْهِ وَآلِهِ</vt:lpstr>
      <vt:lpstr>وَفِي جَمِيعِ حَوَائِجِ الدُّنْيَا وَالأخِرَةِ فَكُنْ لِي</vt:lpstr>
      <vt:lpstr>اللّهُمَّ إنِّي أَسْأَلُكَ فِي مَا تَقْضِي وَتُقَدِّرُ</vt:lpstr>
      <vt:lpstr>مِنْ الأمْرِ الْمَحْتُومِ فِي لَيْلَةِ الْقَدْرِ</vt:lpstr>
      <vt:lpstr>مِنَ الْقَضَاءِ الَّذِي لا يُرَدُّ وَلا يُبَدَّلُ</vt:lpstr>
      <vt:lpstr>أَنْ تَكْتُبَنِي مِنْ حُجَّاجِ بَيْتِكَ الْحَرَامِ</vt:lpstr>
      <vt:lpstr>الْمَبْرُورِ حَجُّهُمُ</vt:lpstr>
      <vt:lpstr>الْمَشْكُورِ سَعْيُهُمُ</vt:lpstr>
      <vt:lpstr>الْمَغْفُورِ ذُنُوبُهُمُ</vt:lpstr>
      <vt:lpstr>الْمُكَفَّرِ عَنْهُمْ سَيِّئَاتُهُمْ</vt:lpstr>
      <vt:lpstr>وَاجْعَلْ فِي مَا تَقْضِي وَتُقَدِّرُ</vt:lpstr>
      <vt:lpstr>أَنْ تُطِيلَ عُمْرَي</vt:lpstr>
      <vt:lpstr>وَتُوَسِّعَ عَلَيَّ رِزْقِي</vt:lpstr>
      <vt:lpstr>وَتُؤَدِّيَ عَنِّي أَمَانَتِي وَدَيْنِي</vt:lpstr>
      <vt:lpstr>آمين یا  رب العالمين  </vt:lpstr>
      <vt:lpstr>اَللَّهُمَّ صَلِّ عَلَى مُحَمَّدٍ وَ آلِ مُحَمَّد</vt:lpstr>
      <vt:lpstr>Please recite   Sūrat al-Fātiḥah for ALL MARHUMEEN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Rehan Ali Lotlikar</dc:creator>
  <cp:lastModifiedBy>natsu dragneel</cp:lastModifiedBy>
  <cp:revision>311</cp:revision>
  <cp:lastPrinted>1601-01-01T00:00:00Z</cp:lastPrinted>
  <dcterms:created xsi:type="dcterms:W3CDTF">1601-01-01T00:00:00Z</dcterms:created>
  <dcterms:modified xsi:type="dcterms:W3CDTF">2020-04-26T07:21:54Z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